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515" r:id="rId4"/>
    <p:sldId id="516" r:id="rId5"/>
    <p:sldId id="524" r:id="rId6"/>
    <p:sldId id="517" r:id="rId7"/>
    <p:sldId id="518" r:id="rId8"/>
    <p:sldId id="520" r:id="rId9"/>
    <p:sldId id="508" r:id="rId10"/>
    <p:sldId id="509" r:id="rId11"/>
    <p:sldId id="510" r:id="rId12"/>
    <p:sldId id="511" r:id="rId13"/>
    <p:sldId id="512" r:id="rId14"/>
    <p:sldId id="513" r:id="rId15"/>
    <p:sldId id="514" r:id="rId16"/>
    <p:sldId id="525" r:id="rId17"/>
    <p:sldId id="477" r:id="rId18"/>
    <p:sldId id="399" r:id="rId19"/>
    <p:sldId id="409" r:id="rId20"/>
    <p:sldId id="481" r:id="rId21"/>
    <p:sldId id="482" r:id="rId22"/>
    <p:sldId id="50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Messages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32363A"/>
                </a:solidFill>
                <a:effectLst/>
              </a:rPr>
              <a:t>The system generates messages in response to what users do in the SAP system. A message presents information, an instruction, or a warning to users in a given situation.</a:t>
            </a:r>
          </a:p>
          <a:p>
            <a:pPr marL="285750" indent="-285750" algn="just">
              <a:buFont typeface="Wingdings" panose="05000000000000000000" pitchFamily="2" charset="2"/>
              <a:buChar char="§"/>
            </a:pPr>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marL="285750" indent="-285750" algn="just">
              <a:buFont typeface="Wingdings" panose="05000000000000000000" pitchFamily="2" charset="2"/>
              <a:buChar char="§"/>
            </a:pPr>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marL="285750" indent="-285750" algn="just">
              <a:buFont typeface="Wingdings" panose="05000000000000000000" pitchFamily="2" charset="2"/>
              <a:buChar char="§"/>
            </a:pPr>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marL="285750" indent="-285750" algn="just">
              <a:buFont typeface="Wingdings" panose="05000000000000000000" pitchFamily="2" charset="2"/>
              <a:buChar char="§"/>
            </a:pPr>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488A729-F6F0-4AC7-8CFF-B8D59DF8D16E}"/>
              </a:ext>
            </a:extLst>
          </p:cNvPr>
          <p:cNvPicPr>
            <a:picLocks noChangeAspect="1"/>
          </p:cNvPicPr>
          <p:nvPr/>
        </p:nvPicPr>
        <p:blipFill>
          <a:blip r:embed="rId3"/>
          <a:stretch>
            <a:fillRect/>
          </a:stretch>
        </p:blipFill>
        <p:spPr>
          <a:xfrm>
            <a:off x="8178048" y="4358558"/>
            <a:ext cx="3291911" cy="1287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B50AF7C1-C7FA-436E-BD30-10F1D576B480}"/>
              </a:ext>
            </a:extLst>
          </p:cNvPr>
          <p:cNvPicPr>
            <a:picLocks noChangeAspect="1"/>
          </p:cNvPicPr>
          <p:nvPr/>
        </p:nvPicPr>
        <p:blipFill>
          <a:blip r:embed="rId4"/>
          <a:stretch>
            <a:fillRect/>
          </a:stretch>
        </p:blipFill>
        <p:spPr>
          <a:xfrm>
            <a:off x="4500974" y="4254858"/>
            <a:ext cx="3190052" cy="1506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FDD192A-D0CF-491F-A36C-3C2344BB6742}"/>
              </a:ext>
            </a:extLst>
          </p:cNvPr>
          <p:cNvPicPr>
            <a:picLocks noChangeAspect="1"/>
          </p:cNvPicPr>
          <p:nvPr/>
        </p:nvPicPr>
        <p:blipFill>
          <a:blip r:embed="rId5"/>
          <a:stretch>
            <a:fillRect/>
          </a:stretch>
        </p:blipFill>
        <p:spPr>
          <a:xfrm>
            <a:off x="681912" y="4248962"/>
            <a:ext cx="3291911" cy="1512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67498AD6-FE30-4166-A277-7CEAF73BF50F}"/>
              </a:ext>
            </a:extLst>
          </p:cNvPr>
          <p:cNvSpPr txBox="1"/>
          <p:nvPr/>
        </p:nvSpPr>
        <p:spPr>
          <a:xfrm>
            <a:off x="952530" y="5894244"/>
            <a:ext cx="2845059" cy="369332"/>
          </a:xfrm>
          <a:prstGeom prst="rect">
            <a:avLst/>
          </a:prstGeom>
          <a:noFill/>
        </p:spPr>
        <p:txBody>
          <a:bodyPr wrap="square" rtlCol="0">
            <a:spAutoFit/>
          </a:bodyPr>
          <a:lstStyle/>
          <a:p>
            <a:r>
              <a:rPr lang="en-US" dirty="0"/>
              <a:t>Message Box of type error</a:t>
            </a:r>
          </a:p>
        </p:txBody>
      </p:sp>
      <p:sp>
        <p:nvSpPr>
          <p:cNvPr id="13" name="TextBox 12">
            <a:extLst>
              <a:ext uri="{FF2B5EF4-FFF2-40B4-BE49-F238E27FC236}">
                <a16:creationId xmlns:a16="http://schemas.microsoft.com/office/drawing/2014/main" id="{A003C824-DEA4-4F8D-B5EE-965BE661330D}"/>
              </a:ext>
            </a:extLst>
          </p:cNvPr>
          <p:cNvSpPr txBox="1"/>
          <p:nvPr/>
        </p:nvSpPr>
        <p:spPr>
          <a:xfrm>
            <a:off x="4538161" y="5897697"/>
            <a:ext cx="3115677" cy="369332"/>
          </a:xfrm>
          <a:prstGeom prst="rect">
            <a:avLst/>
          </a:prstGeom>
          <a:noFill/>
        </p:spPr>
        <p:txBody>
          <a:bodyPr wrap="square" rtlCol="0">
            <a:spAutoFit/>
          </a:bodyPr>
          <a:lstStyle/>
          <a:p>
            <a:r>
              <a:rPr lang="en-US" dirty="0"/>
              <a:t>Message Box of type Confirm</a:t>
            </a:r>
          </a:p>
        </p:txBody>
      </p:sp>
      <p:sp>
        <p:nvSpPr>
          <p:cNvPr id="14" name="TextBox 13">
            <a:extLst>
              <a:ext uri="{FF2B5EF4-FFF2-40B4-BE49-F238E27FC236}">
                <a16:creationId xmlns:a16="http://schemas.microsoft.com/office/drawing/2014/main" id="{A149552F-66BD-4C35-88DB-577FB8E264CA}"/>
              </a:ext>
            </a:extLst>
          </p:cNvPr>
          <p:cNvSpPr txBox="1"/>
          <p:nvPr/>
        </p:nvSpPr>
        <p:spPr>
          <a:xfrm>
            <a:off x="8981701" y="5900154"/>
            <a:ext cx="2014330" cy="369332"/>
          </a:xfrm>
          <a:prstGeom prst="rect">
            <a:avLst/>
          </a:prstGeom>
          <a:noFill/>
        </p:spPr>
        <p:txBody>
          <a:bodyPr wrap="square" rtlCol="0">
            <a:spAutoFit/>
          </a:bodyPr>
          <a:lstStyle/>
          <a:p>
            <a:r>
              <a:rPr lang="en-US" dirty="0"/>
              <a:t>Message Toast</a:t>
            </a:r>
          </a:p>
        </p:txBody>
      </p:sp>
    </p:spTree>
    <p:extLst>
      <p:ext uri="{BB962C8B-B14F-4D97-AF65-F5344CB8AC3E}">
        <p14:creationId xmlns:p14="http://schemas.microsoft.com/office/powerpoint/2010/main" val="383794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how to use the messages in the ui to get users conformation or to show error to the use.</a:t>
            </a:r>
          </a:p>
          <a:p>
            <a:pPr marL="285750" indent="-285750">
              <a:buFont typeface="Wingdings" panose="05000000000000000000" pitchFamily="2" charset="2"/>
              <a:buChar char="§"/>
            </a:pPr>
            <a:r>
              <a:rPr lang="en-US" dirty="0"/>
              <a:t>For this we will see the example of Message Box and Message Toast.</a:t>
            </a:r>
          </a:p>
          <a:p>
            <a:pPr marL="285750" indent="-285750">
              <a:buFont typeface="Wingdings" panose="05000000000000000000" pitchFamily="2" charset="2"/>
              <a:buChar char="§"/>
            </a:pPr>
            <a:endParaRPr lang="en-US" dirty="0"/>
          </a:p>
          <a:p>
            <a:endParaRPr lang="en-US" dirty="0"/>
          </a:p>
          <a:p>
            <a:r>
              <a:rPr lang="en-US" dirty="0"/>
              <a:t>Code Link: -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87AFFC4-11EC-41D1-902C-CF81FF5BD2A5}"/>
              </a:ext>
            </a:extLst>
          </p:cNvPr>
          <p:cNvPicPr>
            <a:picLocks noChangeAspect="1"/>
          </p:cNvPicPr>
          <p:nvPr/>
        </p:nvPicPr>
        <p:blipFill>
          <a:blip r:embed="rId3"/>
          <a:stretch>
            <a:fillRect/>
          </a:stretch>
        </p:blipFill>
        <p:spPr>
          <a:xfrm>
            <a:off x="5714153" y="2027690"/>
            <a:ext cx="5709253" cy="35200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Drop Down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see the example of some Drop Down Controls present in UI5.</a:t>
            </a:r>
          </a:p>
          <a:p>
            <a:r>
              <a:rPr lang="en-US" dirty="0"/>
              <a:t>We will load the cities data in the different types of drop downs to see their functioning.</a:t>
            </a:r>
          </a:p>
          <a:p>
            <a:endParaRPr lang="en-US" dirty="0"/>
          </a:p>
          <a:p>
            <a:r>
              <a:rPr lang="en-US" dirty="0"/>
              <a:t>Code Link:- </a:t>
            </a:r>
          </a:p>
          <a:p>
            <a:pPr marL="285750" indent="-285750">
              <a:buFontTx/>
              <a:buChar char="-"/>
            </a:pPr>
            <a:r>
              <a:rPr lang="en-US" dirty="0"/>
              <a:t>View2.view.xml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9178FF8-E7AA-4D9D-A44F-7BA230D97371}"/>
              </a:ext>
            </a:extLst>
          </p:cNvPr>
          <p:cNvPicPr>
            <a:picLocks noChangeAspect="1"/>
          </p:cNvPicPr>
          <p:nvPr/>
        </p:nvPicPr>
        <p:blipFill>
          <a:blip r:embed="rId3"/>
          <a:stretch>
            <a:fillRect/>
          </a:stretch>
        </p:blipFill>
        <p:spPr>
          <a:xfrm>
            <a:off x="5977024" y="4141369"/>
            <a:ext cx="5762003" cy="2041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750322CE-E12F-4187-9527-DA75BFE8B6F6}"/>
              </a:ext>
            </a:extLst>
          </p:cNvPr>
          <p:cNvPicPr>
            <a:picLocks noChangeAspect="1"/>
          </p:cNvPicPr>
          <p:nvPr/>
        </p:nvPicPr>
        <p:blipFill>
          <a:blip r:embed="rId4"/>
          <a:stretch>
            <a:fillRect/>
          </a:stretch>
        </p:blipFill>
        <p:spPr>
          <a:xfrm>
            <a:off x="5977024" y="1745279"/>
            <a:ext cx="3468427" cy="2205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C5C0E33-AF4D-4573-AF69-5407D4654322}"/>
              </a:ext>
            </a:extLst>
          </p:cNvPr>
          <p:cNvPicPr>
            <a:picLocks noChangeAspect="1"/>
          </p:cNvPicPr>
          <p:nvPr/>
        </p:nvPicPr>
        <p:blipFill>
          <a:blip r:embed="rId5"/>
          <a:stretch>
            <a:fillRect/>
          </a:stretch>
        </p:blipFill>
        <p:spPr>
          <a:xfrm>
            <a:off x="501629" y="3240222"/>
            <a:ext cx="4592339" cy="1802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Object Status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Some time we want to show the status any item in different colors, as in our case we want to show the availability of a fruit in different colors like </a:t>
            </a:r>
            <a:r>
              <a:rPr lang="en-US" dirty="0">
                <a:solidFill>
                  <a:srgbClr val="00B050"/>
                </a:solidFill>
              </a:rPr>
              <a:t>Available</a:t>
            </a:r>
            <a:r>
              <a:rPr lang="en-US" dirty="0"/>
              <a:t>, </a:t>
            </a:r>
            <a:r>
              <a:rPr lang="en-US" dirty="0">
                <a:solidFill>
                  <a:srgbClr val="FFC000"/>
                </a:solidFill>
              </a:rPr>
              <a:t>Out of Stock</a:t>
            </a:r>
            <a:r>
              <a:rPr lang="en-US" dirty="0"/>
              <a:t>, </a:t>
            </a:r>
            <a:r>
              <a:rPr lang="en-US" dirty="0">
                <a:solidFill>
                  <a:srgbClr val="FF0000"/>
                </a:solidFill>
              </a:rPr>
              <a:t>Discontinued.</a:t>
            </a:r>
          </a:p>
          <a:p>
            <a:endParaRPr lang="en-US" dirty="0">
              <a:solidFill>
                <a:srgbClr val="FF0000"/>
              </a:solidFill>
            </a:endParaRPr>
          </a:p>
          <a:p>
            <a:r>
              <a:rPr lang="en-US" dirty="0"/>
              <a:t>For this we will add the object status attribute in the Object list item in View1.</a:t>
            </a:r>
          </a:p>
          <a:p>
            <a:endParaRPr lang="en-US" dirty="0"/>
          </a:p>
          <a:p>
            <a:r>
              <a:rPr lang="en-US" dirty="0"/>
              <a:t>Code Link:- </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formatter.js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997E251-7CCF-4E89-867C-48CA77D32554}"/>
              </a:ext>
            </a:extLst>
          </p:cNvPr>
          <p:cNvPicPr>
            <a:picLocks noChangeAspect="1"/>
          </p:cNvPicPr>
          <p:nvPr/>
        </p:nvPicPr>
        <p:blipFill>
          <a:blip r:embed="rId3"/>
          <a:stretch>
            <a:fillRect/>
          </a:stretch>
        </p:blipFill>
        <p:spPr>
          <a:xfrm>
            <a:off x="9073662" y="1524240"/>
            <a:ext cx="2686730" cy="47959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93045"/>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endParaRPr lang="en-US"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dirty="0"/>
              <a:t>Fragments are like parasite, they rely on the controllers of the host views.</a:t>
            </a:r>
          </a:p>
          <a:p>
            <a:pPr marL="285750" indent="-285750" algn="just" defTabSz="685800">
              <a:spcBef>
                <a:spcPts val="600"/>
              </a:spcBef>
              <a:buFont typeface="Arial" panose="020B0604020202020204" pitchFamily="34" charset="0"/>
              <a:buChar char="•"/>
            </a:pPr>
            <a:r>
              <a:rPr lang="en-US" sz="1800" dirty="0"/>
              <a:t>There are 2 techniques to create and work with fragments</a:t>
            </a:r>
          </a:p>
          <a:p>
            <a:pPr marL="742950" lvl="1" indent="-285750" algn="just" defTabSz="685800">
              <a:spcBef>
                <a:spcPts val="600"/>
              </a:spcBef>
              <a:buFont typeface="Arial" panose="020B0604020202020204" pitchFamily="34" charset="0"/>
              <a:buChar char="•"/>
            </a:pPr>
            <a:r>
              <a:rPr lang="en-US" dirty="0"/>
              <a:t>Direct embedding using fragment</a:t>
            </a:r>
          </a:p>
          <a:p>
            <a:pPr marL="742950" lvl="1" indent="-285750" algn="just" defTabSz="685800">
              <a:spcBef>
                <a:spcPts val="600"/>
              </a:spcBef>
              <a:buFont typeface="Arial" panose="020B0604020202020204" pitchFamily="34" charset="0"/>
              <a:buChar char="•"/>
            </a:pPr>
            <a:r>
              <a:rPr lang="en-US" sz="1800" dirty="0"/>
              <a:t>Use JS class sap/ui/core/Fragment and use load function to load it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E0598812-C60F-408D-90EB-84BDD5364E48}"/>
              </a:ext>
            </a:extLst>
          </p:cNvPr>
          <p:cNvSpPr/>
          <p:nvPr/>
        </p:nvSpPr>
        <p:spPr>
          <a:xfrm>
            <a:off x="1031130" y="4785158"/>
            <a:ext cx="2161172" cy="441545"/>
          </a:xfrm>
          <a:prstGeom prst="rect">
            <a:avLst/>
          </a:prstGeom>
          <a:solidFill>
            <a:schemeClr val="accent5">
              <a:lumMod val="75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sp>
        <p:nvSpPr>
          <p:cNvPr id="7" name="Rectangle: Rounded Corners 6">
            <a:extLst>
              <a:ext uri="{FF2B5EF4-FFF2-40B4-BE49-F238E27FC236}">
                <a16:creationId xmlns:a16="http://schemas.microsoft.com/office/drawing/2014/main" id="{48B5D86D-511F-4CD6-80B2-9A7F346CAAAC}"/>
              </a:ext>
            </a:extLst>
          </p:cNvPr>
          <p:cNvSpPr/>
          <p:nvPr/>
        </p:nvSpPr>
        <p:spPr>
          <a:xfrm>
            <a:off x="4717769" y="3774872"/>
            <a:ext cx="2362965" cy="116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View1</a:t>
            </a:r>
          </a:p>
          <a:p>
            <a:pPr algn="ctr"/>
            <a:endParaRPr lang="en-US" dirty="0"/>
          </a:p>
          <a:p>
            <a:pPr algn="ctr"/>
            <a:endParaRPr lang="en-US" dirty="0"/>
          </a:p>
        </p:txBody>
      </p:sp>
      <p:sp>
        <p:nvSpPr>
          <p:cNvPr id="9" name="Rectangle: Rounded Corners 8">
            <a:extLst>
              <a:ext uri="{FF2B5EF4-FFF2-40B4-BE49-F238E27FC236}">
                <a16:creationId xmlns:a16="http://schemas.microsoft.com/office/drawing/2014/main" id="{C452A1A2-08ED-4E3C-8CB7-D92AD3A37D38}"/>
              </a:ext>
            </a:extLst>
          </p:cNvPr>
          <p:cNvSpPr/>
          <p:nvPr/>
        </p:nvSpPr>
        <p:spPr>
          <a:xfrm>
            <a:off x="4717768" y="5318534"/>
            <a:ext cx="2362965" cy="116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View 2</a:t>
            </a:r>
          </a:p>
          <a:p>
            <a:pPr algn="ctr"/>
            <a:endParaRPr lang="en-US" dirty="0"/>
          </a:p>
          <a:p>
            <a:pPr algn="ctr"/>
            <a:endParaRPr lang="en-US" dirty="0"/>
          </a:p>
        </p:txBody>
      </p:sp>
      <p:sp>
        <p:nvSpPr>
          <p:cNvPr id="10" name="Rectangle 9">
            <a:extLst>
              <a:ext uri="{FF2B5EF4-FFF2-40B4-BE49-F238E27FC236}">
                <a16:creationId xmlns:a16="http://schemas.microsoft.com/office/drawing/2014/main" id="{31B371CB-D7A0-4ED7-B3E8-97A638C100F8}"/>
              </a:ext>
            </a:extLst>
          </p:cNvPr>
          <p:cNvSpPr/>
          <p:nvPr/>
        </p:nvSpPr>
        <p:spPr>
          <a:xfrm>
            <a:off x="5075149" y="4387051"/>
            <a:ext cx="1648511" cy="302932"/>
          </a:xfrm>
          <a:prstGeom prst="rect">
            <a:avLst/>
          </a:prstGeom>
          <a:solidFill>
            <a:schemeClr val="accent5">
              <a:lumMod val="75000"/>
            </a:schemeClr>
          </a:solidFill>
          <a:ln>
            <a:solidFill>
              <a:schemeClr val="accent6">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sp>
        <p:nvSpPr>
          <p:cNvPr id="11" name="Rectangle 10">
            <a:extLst>
              <a:ext uri="{FF2B5EF4-FFF2-40B4-BE49-F238E27FC236}">
                <a16:creationId xmlns:a16="http://schemas.microsoft.com/office/drawing/2014/main" id="{DC95D3AB-456B-49D8-A4E6-42F8D91604B4}"/>
              </a:ext>
            </a:extLst>
          </p:cNvPr>
          <p:cNvSpPr/>
          <p:nvPr/>
        </p:nvSpPr>
        <p:spPr>
          <a:xfrm>
            <a:off x="5075149" y="5906433"/>
            <a:ext cx="1648511" cy="302932"/>
          </a:xfrm>
          <a:prstGeom prst="rect">
            <a:avLst/>
          </a:prstGeom>
          <a:solidFill>
            <a:schemeClr val="accent5">
              <a:lumMod val="75000"/>
            </a:schemeClr>
          </a:solidFill>
          <a:ln>
            <a:solidFill>
              <a:schemeClr val="accent6">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cxnSp>
        <p:nvCxnSpPr>
          <p:cNvPr id="12" name="Straight Arrow Connector 11">
            <a:extLst>
              <a:ext uri="{FF2B5EF4-FFF2-40B4-BE49-F238E27FC236}">
                <a16:creationId xmlns:a16="http://schemas.microsoft.com/office/drawing/2014/main" id="{D162D8BD-F839-43C5-89F4-0C3A0898E4CD}"/>
              </a:ext>
            </a:extLst>
          </p:cNvPr>
          <p:cNvCxnSpPr>
            <a:stCxn id="6" idx="3"/>
          </p:cNvCxnSpPr>
          <p:nvPr/>
        </p:nvCxnSpPr>
        <p:spPr>
          <a:xfrm flipV="1">
            <a:off x="3192302" y="4369287"/>
            <a:ext cx="1883558" cy="6366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7F898BF2-6AD9-49AE-B549-76A8612F3CDB}"/>
              </a:ext>
            </a:extLst>
          </p:cNvPr>
          <p:cNvCxnSpPr>
            <a:cxnSpLocks/>
            <a:stCxn id="6" idx="3"/>
            <a:endCxn id="11" idx="1"/>
          </p:cNvCxnSpPr>
          <p:nvPr/>
        </p:nvCxnSpPr>
        <p:spPr>
          <a:xfrm>
            <a:off x="3192302" y="5005931"/>
            <a:ext cx="1882847" cy="10519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Rounded Corners 13">
            <a:extLst>
              <a:ext uri="{FF2B5EF4-FFF2-40B4-BE49-F238E27FC236}">
                <a16:creationId xmlns:a16="http://schemas.microsoft.com/office/drawing/2014/main" id="{DDEFC355-4BE5-4E19-AFB9-544389195FB0}"/>
              </a:ext>
            </a:extLst>
          </p:cNvPr>
          <p:cNvSpPr/>
          <p:nvPr/>
        </p:nvSpPr>
        <p:spPr>
          <a:xfrm>
            <a:off x="7799794" y="3761512"/>
            <a:ext cx="2362965" cy="1163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Controller1</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47684521-3404-4432-8F3E-0AD4A32E0130}"/>
              </a:ext>
            </a:extLst>
          </p:cNvPr>
          <p:cNvSpPr/>
          <p:nvPr/>
        </p:nvSpPr>
        <p:spPr>
          <a:xfrm>
            <a:off x="7814705" y="5326154"/>
            <a:ext cx="2362965" cy="1163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Controller2</a:t>
            </a:r>
          </a:p>
          <a:p>
            <a:pPr algn="ctr"/>
            <a:endParaRPr lang="en-US" dirty="0"/>
          </a:p>
          <a:p>
            <a:pPr algn="ctr"/>
            <a:endParaRPr lang="en-US" dirty="0"/>
          </a:p>
        </p:txBody>
      </p:sp>
      <p:sp>
        <p:nvSpPr>
          <p:cNvPr id="16" name="Arrow: Left-Right 15">
            <a:extLst>
              <a:ext uri="{FF2B5EF4-FFF2-40B4-BE49-F238E27FC236}">
                <a16:creationId xmlns:a16="http://schemas.microsoft.com/office/drawing/2014/main" id="{E8F0086D-D1AD-4D3F-B5EE-CAE8E8D848D5}"/>
              </a:ext>
            </a:extLst>
          </p:cNvPr>
          <p:cNvSpPr/>
          <p:nvPr/>
        </p:nvSpPr>
        <p:spPr>
          <a:xfrm>
            <a:off x="7080423" y="4212260"/>
            <a:ext cx="720392" cy="294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7" name="Arrow: Left-Right 16">
            <a:extLst>
              <a:ext uri="{FF2B5EF4-FFF2-40B4-BE49-F238E27FC236}">
                <a16:creationId xmlns:a16="http://schemas.microsoft.com/office/drawing/2014/main" id="{56464D73-F08C-4C72-9C9E-D6E669D7479C}"/>
              </a:ext>
            </a:extLst>
          </p:cNvPr>
          <p:cNvSpPr/>
          <p:nvPr/>
        </p:nvSpPr>
        <p:spPr>
          <a:xfrm>
            <a:off x="7077454" y="5762602"/>
            <a:ext cx="720392" cy="294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BDFE9293-E0EA-4172-B2C1-9AFEE65BF498}"/>
              </a:ext>
            </a:extLst>
          </p:cNvPr>
          <p:cNvSpPr/>
          <p:nvPr/>
        </p:nvSpPr>
        <p:spPr>
          <a:xfrm>
            <a:off x="2759974" y="5076785"/>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19" name="Oval 18">
            <a:extLst>
              <a:ext uri="{FF2B5EF4-FFF2-40B4-BE49-F238E27FC236}">
                <a16:creationId xmlns:a16="http://schemas.microsoft.com/office/drawing/2014/main" id="{6157FFFE-EE93-465C-B3A5-CA225A10A631}"/>
              </a:ext>
            </a:extLst>
          </p:cNvPr>
          <p:cNvSpPr/>
          <p:nvPr/>
        </p:nvSpPr>
        <p:spPr>
          <a:xfrm>
            <a:off x="6556628" y="4488500"/>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21" name="Oval 20">
            <a:extLst>
              <a:ext uri="{FF2B5EF4-FFF2-40B4-BE49-F238E27FC236}">
                <a16:creationId xmlns:a16="http://schemas.microsoft.com/office/drawing/2014/main" id="{E3C0E547-5F07-4E9C-8D42-0FCAE9BEA7B4}"/>
              </a:ext>
            </a:extLst>
          </p:cNvPr>
          <p:cNvSpPr/>
          <p:nvPr/>
        </p:nvSpPr>
        <p:spPr>
          <a:xfrm>
            <a:off x="6554731" y="6129498"/>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23" name="Flowchart: Terminator 22">
            <a:extLst>
              <a:ext uri="{FF2B5EF4-FFF2-40B4-BE49-F238E27FC236}">
                <a16:creationId xmlns:a16="http://schemas.microsoft.com/office/drawing/2014/main" id="{8B562742-3AB3-4B38-AFD6-3A3DBF39AE52}"/>
              </a:ext>
            </a:extLst>
          </p:cNvPr>
          <p:cNvSpPr/>
          <p:nvPr/>
        </p:nvSpPr>
        <p:spPr>
          <a:xfrm>
            <a:off x="8304186" y="4359937"/>
            <a:ext cx="1584860" cy="434718"/>
          </a:xfrm>
          <a:prstGeom prst="flowChartTermina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100" dirty="0"/>
              <a:t>Event for fragment button</a:t>
            </a:r>
          </a:p>
        </p:txBody>
      </p:sp>
      <p:sp>
        <p:nvSpPr>
          <p:cNvPr id="24" name="Flowchart: Terminator 23">
            <a:extLst>
              <a:ext uri="{FF2B5EF4-FFF2-40B4-BE49-F238E27FC236}">
                <a16:creationId xmlns:a16="http://schemas.microsoft.com/office/drawing/2014/main" id="{401EE5BF-D5C8-48CC-9061-B753E8896420}"/>
              </a:ext>
            </a:extLst>
          </p:cNvPr>
          <p:cNvSpPr/>
          <p:nvPr/>
        </p:nvSpPr>
        <p:spPr>
          <a:xfrm>
            <a:off x="8304186" y="5874242"/>
            <a:ext cx="1584860" cy="434718"/>
          </a:xfrm>
          <a:prstGeom prst="flowChartTermina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100" dirty="0"/>
              <a:t>Event for fragment button</a:t>
            </a:r>
          </a:p>
        </p:txBody>
      </p:sp>
      <p:sp>
        <p:nvSpPr>
          <p:cNvPr id="25" name="TextBox 25">
            <a:extLst>
              <a:ext uri="{FF2B5EF4-FFF2-40B4-BE49-F238E27FC236}">
                <a16:creationId xmlns:a16="http://schemas.microsoft.com/office/drawing/2014/main" id="{22BAF55C-0116-4515-B2E4-6206DCFB3207}"/>
              </a:ext>
            </a:extLst>
          </p:cNvPr>
          <p:cNvSpPr txBox="1"/>
          <p:nvPr/>
        </p:nvSpPr>
        <p:spPr>
          <a:xfrm>
            <a:off x="940878" y="4163760"/>
            <a:ext cx="2296863" cy="59762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Address – street, house, city, country</a:t>
            </a:r>
          </a:p>
        </p:txBody>
      </p:sp>
    </p:spTree>
    <p:extLst>
      <p:ext uri="{BB962C8B-B14F-4D97-AF65-F5344CB8AC3E}">
        <p14:creationId xmlns:p14="http://schemas.microsoft.com/office/powerpoint/2010/main" val="3546823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Embedding Fragment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algn="just"/>
            <a:r>
              <a:rPr lang="en-US" dirty="0"/>
              <a:t>For this hands – on we have to create a folder named </a:t>
            </a:r>
            <a:r>
              <a:rPr lang="en-US" dirty="0">
                <a:solidFill>
                  <a:schemeClr val="accent6"/>
                </a:solidFill>
              </a:rPr>
              <a:t>fragments</a:t>
            </a:r>
            <a:r>
              <a:rPr lang="en-US" dirty="0"/>
              <a:t> in the webapp folder and in that folder create fragment files with the extension </a:t>
            </a:r>
            <a:r>
              <a:rPr lang="en-US" dirty="0">
                <a:solidFill>
                  <a:schemeClr val="accent6"/>
                </a:solidFill>
              </a:rPr>
              <a:t>.fragment.xml</a:t>
            </a:r>
            <a:r>
              <a:rPr lang="en-US" dirty="0"/>
              <a:t>.</a:t>
            </a:r>
          </a:p>
          <a:p>
            <a:pPr algn="just"/>
            <a:r>
              <a:rPr lang="en-US" dirty="0"/>
              <a:t>We will move the Icon Tab bar code to the fragments and will embed them in the View2 to modularize the code of View2.</a:t>
            </a:r>
          </a:p>
          <a:p>
            <a:pPr algn="just"/>
            <a:r>
              <a:rPr lang="en-US" dirty="0"/>
              <a:t>Create three file in the fragments folder for more Info Section, Supplier Table section and Cities Section.</a:t>
            </a:r>
          </a:p>
          <a:p>
            <a:pPr algn="just"/>
            <a:endParaRPr lang="en-US" dirty="0"/>
          </a:p>
          <a:p>
            <a:pPr algn="just"/>
            <a:r>
              <a:rPr lang="en-US" dirty="0"/>
              <a:t>To including the fragment directly into the XML View use the sap.ui.core.Fragment class as shown below</a:t>
            </a:r>
          </a:p>
          <a:p>
            <a:pPr lvl="1" algn="just"/>
            <a:r>
              <a:rPr lang="en-US" dirty="0"/>
              <a:t>Ex:	</a:t>
            </a:r>
            <a:r>
              <a:rPr lang="en-US" b="0" dirty="0">
                <a:solidFill>
                  <a:srgbClr val="800000"/>
                </a:solidFill>
                <a:effectLst/>
              </a:rPr>
              <a:t>&lt;core:Fragment</a:t>
            </a:r>
            <a:r>
              <a:rPr lang="en-US" b="0" dirty="0">
                <a:solidFill>
                  <a:srgbClr val="000000"/>
                </a:solidFill>
                <a:effectLst/>
              </a:rPr>
              <a:t> </a:t>
            </a:r>
            <a:r>
              <a:rPr lang="en-US" b="0" dirty="0">
                <a:solidFill>
                  <a:srgbClr val="FF0000"/>
                </a:solidFill>
                <a:effectLst/>
              </a:rPr>
              <a:t>fragmentName</a:t>
            </a:r>
            <a:r>
              <a:rPr lang="en-US" b="0" dirty="0">
                <a:solidFill>
                  <a:srgbClr val="000000"/>
                </a:solidFill>
                <a:effectLst/>
              </a:rPr>
              <a:t>=</a:t>
            </a:r>
            <a:r>
              <a:rPr lang="en-US" b="0" dirty="0">
                <a:solidFill>
                  <a:srgbClr val="0000FF"/>
                </a:solidFill>
                <a:effectLst/>
              </a:rPr>
              <a:t>“namespace.fragments.fragmentName"</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"XML"</a:t>
            </a:r>
            <a:r>
              <a:rPr lang="en-US" b="0" dirty="0">
                <a:solidFill>
                  <a:srgbClr val="000000"/>
                </a:solidFill>
                <a:effectLst/>
              </a:rPr>
              <a:t> </a:t>
            </a:r>
            <a:r>
              <a:rPr lang="en-US" b="0" dirty="0">
                <a:solidFill>
                  <a:srgbClr val="800000"/>
                </a:solidFill>
                <a:effectLst/>
              </a:rPr>
              <a:t>/&gt;</a:t>
            </a:r>
            <a:endParaRPr lang="en-US" dirty="0"/>
          </a:p>
          <a:p>
            <a:pPr lvl="1" algn="just"/>
            <a:r>
              <a:rPr lang="en-US" b="0" i="0" dirty="0">
                <a:solidFill>
                  <a:srgbClr val="232629"/>
                </a:solidFill>
                <a:effectLst/>
              </a:rPr>
              <a:t>	</a:t>
            </a:r>
            <a:endParaRPr lang="en-US" dirty="0"/>
          </a:p>
          <a:p>
            <a:pPr algn="just"/>
            <a:r>
              <a:rPr lang="en-US" dirty="0"/>
              <a:t>Code Links:- </a:t>
            </a:r>
          </a:p>
          <a:p>
            <a:pPr marL="285750" indent="-285750" algn="just">
              <a:buFontTx/>
              <a:buChar char="-"/>
            </a:pPr>
            <a:r>
              <a:rPr lang="en-US" dirty="0"/>
              <a:t>View2.view.xml</a:t>
            </a:r>
          </a:p>
          <a:p>
            <a:pPr marL="285750" indent="-285750" algn="just">
              <a:buFontTx/>
              <a:buChar char="-"/>
            </a:pPr>
            <a:r>
              <a:rPr lang="en-US" dirty="0"/>
              <a:t>moreInfo.fragment.xml</a:t>
            </a:r>
          </a:p>
          <a:p>
            <a:pPr marL="285750" indent="-285750" algn="just">
              <a:buFontTx/>
              <a:buChar char="-"/>
            </a:pPr>
            <a:r>
              <a:rPr lang="en-US" dirty="0"/>
              <a:t>cities.fragment.xml</a:t>
            </a:r>
          </a:p>
          <a:p>
            <a:pPr marL="285750" indent="-285750" algn="just">
              <a:buFontTx/>
              <a:buChar char="-"/>
            </a:pPr>
            <a:r>
              <a:rPr lang="en-US" dirty="0"/>
              <a:t>supplierTab.fragment.xml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3914945-0588-4E33-9195-FD28BFC49238}"/>
              </a:ext>
            </a:extLst>
          </p:cNvPr>
          <p:cNvPicPr>
            <a:picLocks noChangeAspect="1"/>
          </p:cNvPicPr>
          <p:nvPr/>
        </p:nvPicPr>
        <p:blipFill>
          <a:blip r:embed="rId3"/>
          <a:stretch>
            <a:fillRect/>
          </a:stretch>
        </p:blipFill>
        <p:spPr>
          <a:xfrm>
            <a:off x="3720654" y="3429000"/>
            <a:ext cx="7660024" cy="28980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6589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Fragment Use Case 2 (</a:t>
            </a:r>
            <a:r>
              <a:rPr lang="en-US" sz="2800" dirty="0">
                <a:latin typeface="Cooper Black" panose="0208090404030B020404" pitchFamily="18" charset="0"/>
              </a:rPr>
              <a:t>Using JS Code</a:t>
            </a:r>
            <a:r>
              <a:rPr lang="en-US" sz="3600" dirty="0">
                <a:latin typeface="Cooper Black" panose="0208090404030B020404" pitchFamily="18" charset="0"/>
              </a:rPr>
              <a: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sz="1800" dirty="0"/>
              <a:t>My manager asked me to develop following requirements</a:t>
            </a:r>
          </a:p>
          <a:p>
            <a:pPr marL="342900" indent="-342900">
              <a:buAutoNum type="arabicPeriod"/>
            </a:pPr>
            <a:r>
              <a:rPr lang="en-US" sz="1800" dirty="0"/>
              <a:t>Add a filter button in the toolbar of the table, and when we click filter icon, it should load </a:t>
            </a:r>
            <a:r>
              <a:rPr lang="en-US" sz="1800" b="1" i="1" u="sng" dirty="0"/>
              <a:t>a popup </a:t>
            </a:r>
            <a:r>
              <a:rPr lang="en-US" sz="1800" dirty="0"/>
              <a:t>with all the list of suppliers. When we select supplier inside filter it should filter data in the table.</a:t>
            </a:r>
          </a:p>
          <a:p>
            <a:pPr marL="342900" indent="-342900">
              <a:buAutoNum type="arabicPeriod"/>
            </a:pPr>
            <a:r>
              <a:rPr lang="en-US" sz="1800" dirty="0"/>
              <a:t>Inside the table we have a city field. We would like to enable a value help (F4 Help), when we click on same, it should open </a:t>
            </a:r>
            <a:r>
              <a:rPr lang="en-US" sz="1800" b="1" i="1" u="sng" dirty="0"/>
              <a:t>a popup </a:t>
            </a:r>
            <a:r>
              <a:rPr lang="en-US" sz="1800" dirty="0"/>
              <a:t>which shows all the list of cities on screen.</a:t>
            </a:r>
          </a:p>
          <a:p>
            <a:pPr marL="342900" indent="-342900">
              <a:buAutoNum type="arabicPeriod"/>
            </a:pPr>
            <a:endParaRPr lang="en-US" dirty="0"/>
          </a:p>
          <a:p>
            <a:pPr marL="342900" indent="-342900">
              <a:buAutoNum type="arabicPeriod"/>
            </a:pPr>
            <a:endParaRPr lang="en-US" sz="1800" dirty="0"/>
          </a:p>
          <a:p>
            <a:r>
              <a:rPr lang="en-US" dirty="0">
                <a:solidFill>
                  <a:schemeClr val="accent6"/>
                </a:solidFill>
              </a:rPr>
              <a:t>Part 1: Opening filter popup using the Filter Button</a:t>
            </a:r>
            <a:r>
              <a:rPr lang="en-US" dirty="0"/>
              <a:t>.</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a:p>
            <a:endParaRPr lang="en-US" dirty="0"/>
          </a:p>
          <a:p>
            <a:r>
              <a:rPr lang="en-US" sz="1800" dirty="0">
                <a:solidFill>
                  <a:schemeClr val="accent6"/>
                </a:solidFill>
              </a:rPr>
              <a:t>Part 2: Opening the Value help popup in the Supplier Table</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86A239DE-F0C3-4BFD-BCBC-E3F3D5F1B1D0}"/>
              </a:ext>
            </a:extLst>
          </p:cNvPr>
          <p:cNvPicPr>
            <a:picLocks noChangeAspect="1"/>
          </p:cNvPicPr>
          <p:nvPr/>
        </p:nvPicPr>
        <p:blipFill>
          <a:blip r:embed="rId3"/>
          <a:stretch>
            <a:fillRect/>
          </a:stretch>
        </p:blipFill>
        <p:spPr>
          <a:xfrm>
            <a:off x="5102447" y="4825321"/>
            <a:ext cx="4438630" cy="196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28177397-1585-4983-BF82-12ED69460AE0}"/>
              </a:ext>
            </a:extLst>
          </p:cNvPr>
          <p:cNvPicPr>
            <a:picLocks noChangeAspect="1"/>
          </p:cNvPicPr>
          <p:nvPr/>
        </p:nvPicPr>
        <p:blipFill>
          <a:blip r:embed="rId4"/>
          <a:stretch>
            <a:fillRect/>
          </a:stretch>
        </p:blipFill>
        <p:spPr>
          <a:xfrm>
            <a:off x="9896930" y="2431701"/>
            <a:ext cx="1842097" cy="2738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33764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970318"/>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Performance Issues in our app</a:t>
            </a:r>
          </a:p>
          <a:p>
            <a:pPr marL="285750" indent="-285750">
              <a:buClr>
                <a:schemeClr val="tx1"/>
              </a:buClr>
              <a:buFont typeface="Arial" panose="020B0604020202020204" pitchFamily="34" charset="0"/>
              <a:buChar char="•"/>
            </a:pPr>
            <a:r>
              <a:rPr lang="en-US" dirty="0"/>
              <a:t>Introduction to Router</a:t>
            </a:r>
          </a:p>
          <a:p>
            <a:pPr marL="285750" indent="-285750">
              <a:buClr>
                <a:schemeClr val="tx1"/>
              </a:buClr>
              <a:buFont typeface="Arial" panose="020B0604020202020204" pitchFamily="34" charset="0"/>
              <a:buChar char="•"/>
            </a:pPr>
            <a:r>
              <a:rPr lang="en-US" dirty="0"/>
              <a:t>Routing Configuration</a:t>
            </a:r>
          </a:p>
          <a:p>
            <a:pPr marL="285750" indent="-285750">
              <a:buClr>
                <a:schemeClr val="tx1"/>
              </a:buClr>
              <a:buFont typeface="Arial" panose="020B0604020202020204" pitchFamily="34" charset="0"/>
              <a:buChar char="•"/>
            </a:pPr>
            <a:r>
              <a:rPr lang="en-US" dirty="0"/>
              <a:t>Route Match Handler</a:t>
            </a:r>
          </a:p>
          <a:p>
            <a:pPr marL="285750" indent="-285750">
              <a:buClr>
                <a:schemeClr val="tx1"/>
              </a:buClr>
              <a:buFont typeface="Arial" panose="020B0604020202020204" pitchFamily="34" charset="0"/>
              <a:buChar char="•"/>
            </a:pPr>
            <a:r>
              <a:rPr lang="en-US" dirty="0"/>
              <a:t>Responsive Table (</a:t>
            </a:r>
            <a:r>
              <a:rPr lang="en-US" dirty="0" err="1"/>
              <a:t>sap.m.Table</a:t>
            </a:r>
            <a:r>
              <a:rPr lang="en-US" dirty="0"/>
              <a:t>)</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r>
              <a:rPr lang="en-US" dirty="0"/>
              <a:t>Drill Down using the Table</a:t>
            </a:r>
          </a:p>
          <a:p>
            <a:pPr marL="285750" indent="-285750">
              <a:buClr>
                <a:schemeClr val="tx1"/>
              </a:buClr>
              <a:buFont typeface="Arial" panose="020B0604020202020204" pitchFamily="34" charset="0"/>
              <a:buChar char="•"/>
            </a:pPr>
            <a:r>
              <a:rPr lang="en-US" dirty="0"/>
              <a:t>Messages in UI5</a:t>
            </a:r>
          </a:p>
          <a:p>
            <a:pPr marL="285750" indent="-285750">
              <a:buClr>
                <a:schemeClr val="tx1"/>
              </a:buClr>
              <a:buFont typeface="Arial" panose="020B0604020202020204" pitchFamily="34" charset="0"/>
              <a:buChar char="•"/>
            </a:pPr>
            <a:r>
              <a:rPr lang="en-US" dirty="0"/>
              <a:t>Drop Down </a:t>
            </a:r>
          </a:p>
          <a:p>
            <a:pPr marL="285750" indent="-285750">
              <a:buClr>
                <a:schemeClr val="tx1"/>
              </a:buClr>
              <a:buFont typeface="Arial" panose="020B0604020202020204" pitchFamily="34" charset="0"/>
              <a:buChar char="•"/>
            </a:pPr>
            <a:r>
              <a:rPr lang="en-US" dirty="0"/>
              <a:t>Object Status</a:t>
            </a:r>
          </a:p>
          <a:p>
            <a:pPr marL="285750" indent="-285750">
              <a:buClr>
                <a:schemeClr val="tx1"/>
              </a:buClr>
              <a:buFont typeface="Arial" panose="020B0604020202020204" pitchFamily="34" charset="0"/>
              <a:buChar char="•"/>
            </a:pPr>
            <a:r>
              <a:rPr lang="en-US" dirty="0"/>
              <a:t>Fragments</a:t>
            </a:r>
          </a:p>
          <a:p>
            <a:pPr marL="285750" indent="-285750">
              <a:buClr>
                <a:schemeClr val="tx1"/>
              </a:buClr>
              <a:buFont typeface="Arial" panose="020B0604020202020204" pitchFamily="34" charset="0"/>
              <a:buChar char="•"/>
            </a:pPr>
            <a:r>
              <a:rPr lang="en-US" dirty="0"/>
              <a:t>Different Ways of loading fragment</a:t>
            </a:r>
          </a:p>
          <a:p>
            <a:pPr marL="285750" indent="-285750">
              <a:buClr>
                <a:schemeClr val="tx1"/>
              </a:buClr>
              <a:buFont typeface="Arial" panose="020B0604020202020204" pitchFamily="34" charset="0"/>
              <a:buChar char="•"/>
            </a:pPr>
            <a:r>
              <a:rPr lang="en-US" dirty="0"/>
              <a:t>Value Help Popup</a:t>
            </a:r>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Performance Issues in our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3416320"/>
          </a:xfrm>
          <a:prstGeom prst="rect">
            <a:avLst/>
          </a:prstGeom>
          <a:noFill/>
        </p:spPr>
        <p:txBody>
          <a:bodyPr wrap="square" rtlCol="0">
            <a:spAutoFit/>
          </a:bodyPr>
          <a:lstStyle/>
          <a:p>
            <a:pPr marL="342900" indent="-342900" algn="just">
              <a:buFont typeface="Wingdings" panose="05000000000000000000" pitchFamily="2" charset="2"/>
              <a:buChar char="§"/>
              <a:defRPr/>
            </a:pPr>
            <a:r>
              <a:rPr lang="en-US" sz="1800" dirty="0"/>
              <a:t>We have used </a:t>
            </a:r>
            <a:r>
              <a:rPr lang="en-US" sz="1800" b="1" i="1" dirty="0"/>
              <a:t>sap.ui.view</a:t>
            </a:r>
            <a:r>
              <a:rPr lang="en-US" sz="1800" dirty="0"/>
              <a:t> API to create the object of the view, but it seems that the API is obsolete. Then what is the right way to instantiate our view?</a:t>
            </a:r>
          </a:p>
          <a:p>
            <a:pPr marL="342900" indent="-342900" algn="just">
              <a:buFont typeface="Wingdings" panose="05000000000000000000" pitchFamily="2" charset="2"/>
              <a:buChar char="§"/>
              <a:defRPr/>
            </a:pPr>
            <a:r>
              <a:rPr lang="en-US" sz="1800" dirty="0"/>
              <a:t>All the view objects are instantiated when app starts, whether we want or not. If user does not navigate to a view, still the view object is getting created. This is a misuse of computation power and slow down our app when number of views are increased/high.</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t>For each view, we are writing more and more code to create object, multiple developers will add this code in different place, because of this the maintenance will be come very expensive even the handover will be very hard.</a:t>
            </a:r>
          </a:p>
          <a:p>
            <a:pPr marL="342900" indent="-342900" algn="just">
              <a:buFont typeface="Wingdings" panose="05000000000000000000" pitchFamily="2" charset="2"/>
              <a:buChar char="§"/>
              <a:defRPr/>
            </a:pPr>
            <a:r>
              <a:rPr lang="en-US" sz="1800" dirty="0"/>
              <a:t>The browser navigation button (back) is not working properly.</a:t>
            </a:r>
          </a:p>
          <a:p>
            <a:pPr marL="342900" indent="-342900" algn="just">
              <a:buFont typeface="Wingdings" panose="05000000000000000000" pitchFamily="2" charset="2"/>
              <a:buChar char="§"/>
              <a:defRPr/>
            </a:pPr>
            <a:r>
              <a:rPr lang="en-US" sz="1800" dirty="0"/>
              <a:t>When the refresh of app happens, the application should restore the state of the UI. It should not start all over again. So user will not frustrate applying all the filters again.</a:t>
            </a:r>
          </a:p>
          <a:p>
            <a:pPr marL="342900" indent="-342900" algn="just">
              <a:buFont typeface="Wingdings" panose="05000000000000000000" pitchFamily="2" charset="2"/>
              <a:buChar char="§"/>
              <a:defRPr/>
            </a:pPr>
            <a:r>
              <a:rPr lang="en-US" sz="1800" dirty="0"/>
              <a:t>When we take a URL of the page and share with colleagues/friends/family, when they open same URL, Eventually they should see the same state of application what I see. Basically we should restore the state of UI as it is in our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Jake Sully Catches The Great Leonopteryx - The return of Toruk Makto Scene - Avatar(2009) | MovieCutz - YouTube">
            <a:extLst>
              <a:ext uri="{FF2B5EF4-FFF2-40B4-BE49-F238E27FC236}">
                <a16:creationId xmlns:a16="http://schemas.microsoft.com/office/drawing/2014/main" id="{262CBB3C-1E1B-48C3-A459-85FF6C8F1E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810" y="4218151"/>
            <a:ext cx="4304209" cy="2421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D147E5-F377-4654-9A90-BC9BEA15FEB9}"/>
              </a:ext>
            </a:extLst>
          </p:cNvPr>
          <p:cNvSpPr txBox="1"/>
          <p:nvPr/>
        </p:nvSpPr>
        <p:spPr>
          <a:xfrm>
            <a:off x="9118651" y="4996697"/>
            <a:ext cx="2620376" cy="70788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000" u="sng" dirty="0">
                <a:latin typeface="72 Black" panose="020B0A04030603020204" pitchFamily="34" charset="0"/>
                <a:cs typeface="72 Black" panose="020B0A04030603020204" pitchFamily="34" charset="0"/>
              </a:rPr>
              <a:t>Router</a:t>
            </a:r>
          </a:p>
        </p:txBody>
      </p:sp>
      <p:sp>
        <p:nvSpPr>
          <p:cNvPr id="9" name="Arrow: Right 8">
            <a:extLst>
              <a:ext uri="{FF2B5EF4-FFF2-40B4-BE49-F238E27FC236}">
                <a16:creationId xmlns:a16="http://schemas.microsoft.com/office/drawing/2014/main" id="{698E0AAF-1DEC-42D7-83CB-0EC4DC53ECD6}"/>
              </a:ext>
            </a:extLst>
          </p:cNvPr>
          <p:cNvSpPr/>
          <p:nvPr/>
        </p:nvSpPr>
        <p:spPr>
          <a:xfrm>
            <a:off x="6225739" y="4996697"/>
            <a:ext cx="1728192" cy="86409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5395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 calcmode="lin" valueType="num">
                                      <p:cBhvr additive="base">
                                        <p:cTn id="2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 calcmode="lin" valueType="num">
                                      <p:cBhvr additive="base">
                                        <p:cTn id="2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 calcmode="lin" valueType="num">
                                      <p:cBhvr additive="base">
                                        <p:cTn id="3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972292"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sz="1800" dirty="0"/>
              <a:t>Router is an object which is provided by SAP UI5 Component (UIComponent).</a:t>
            </a:r>
          </a:p>
          <a:p>
            <a:pPr marL="285750" indent="-285750" algn="just">
              <a:buFont typeface="Wingdings" panose="05000000000000000000" pitchFamily="2" charset="2"/>
              <a:buChar char="§"/>
            </a:pPr>
            <a:r>
              <a:rPr lang="en-US" sz="1800" dirty="0"/>
              <a:t>It is responsible for creating our view objects on demand.</a:t>
            </a:r>
            <a:endParaRPr lang="en-US" dirty="0"/>
          </a:p>
          <a:p>
            <a:pPr marL="285750" indent="-285750" algn="just">
              <a:buFont typeface="Wingdings" panose="05000000000000000000" pitchFamily="2" charset="2"/>
              <a:buChar char="§"/>
            </a:pPr>
            <a:r>
              <a:rPr lang="en-US" sz="1800" dirty="0"/>
              <a:t>It is also responsible for complete app navigation based on pattern (end point, hash tag).</a:t>
            </a:r>
          </a:p>
          <a:p>
            <a:pPr marL="285750" indent="-285750" algn="just">
              <a:buFont typeface="Wingdings" panose="05000000000000000000" pitchFamily="2" charset="2"/>
              <a:buChar char="§"/>
            </a:pPr>
            <a:endParaRPr lang="en-US" dirty="0"/>
          </a:p>
          <a:p>
            <a:pPr algn="just"/>
            <a:r>
              <a:rPr lang="en-US" b="1" dirty="0"/>
              <a:t>How to use router:</a:t>
            </a:r>
          </a:p>
          <a:p>
            <a:pPr marL="342900" indent="-342900" algn="just">
              <a:buFont typeface="+mj-lt"/>
              <a:buAutoNum type="arabicPeriod"/>
            </a:pPr>
            <a:r>
              <a:rPr lang="en-US" dirty="0"/>
              <a:t>Get the router object form the UIComponent class.</a:t>
            </a:r>
          </a:p>
          <a:p>
            <a:pPr marL="342900" indent="-342900" algn="just">
              <a:buFont typeface="+mj-lt"/>
              <a:buAutoNum type="arabicPeriod"/>
            </a:pPr>
            <a:r>
              <a:rPr lang="en-US" dirty="0"/>
              <a:t>Call initialize method using the object</a:t>
            </a:r>
          </a:p>
          <a:p>
            <a:pPr marL="342900" indent="-342900" algn="just">
              <a:buFont typeface="+mj-lt"/>
              <a:buAutoNum type="arabicPeriod"/>
            </a:pPr>
            <a:r>
              <a:rPr lang="en-US" dirty="0">
                <a:solidFill>
                  <a:prstClr val="black"/>
                </a:solidFill>
              </a:rPr>
              <a:t>The initialize method will SCAN manifest.json to find the routing configuration (mandatory).</a:t>
            </a:r>
          </a:p>
          <a:p>
            <a:pPr marL="342900" indent="-342900" algn="just">
              <a:buFont typeface="+mj-lt"/>
              <a:buAutoNum type="arabicPeriod"/>
            </a:pPr>
            <a:r>
              <a:rPr lang="en-US" dirty="0">
                <a:solidFill>
                  <a:prstClr val="black"/>
                </a:solidFill>
              </a:rPr>
              <a:t>Add the routing configuration in manifest.json</a:t>
            </a:r>
          </a:p>
          <a:p>
            <a:pPr marL="1066693" lvl="1" indent="-457200" algn="just">
              <a:buAutoNum type="arabicPeriod"/>
            </a:pPr>
            <a:r>
              <a:rPr lang="en-US" dirty="0">
                <a:solidFill>
                  <a:schemeClr val="accent6"/>
                </a:solidFill>
              </a:rPr>
              <a:t>rootView</a:t>
            </a:r>
            <a:r>
              <a:rPr lang="en-US" dirty="0"/>
              <a:t> – base view we want to load</a:t>
            </a:r>
          </a:p>
          <a:p>
            <a:pPr marL="1066693" lvl="1" indent="-457200" algn="just">
              <a:buAutoNum type="arabicPeriod"/>
            </a:pPr>
            <a:r>
              <a:rPr lang="en-US" dirty="0">
                <a:solidFill>
                  <a:schemeClr val="accent6"/>
                </a:solidFill>
              </a:rPr>
              <a:t>config</a:t>
            </a:r>
            <a:r>
              <a:rPr lang="en-US" dirty="0"/>
              <a:t> – base configuration like view type, path of all views etc.</a:t>
            </a:r>
          </a:p>
          <a:p>
            <a:pPr marL="1066693" lvl="1" indent="-457200" algn="just">
              <a:buAutoNum type="arabicPeriod"/>
            </a:pPr>
            <a:r>
              <a:rPr lang="en-US" dirty="0">
                <a:solidFill>
                  <a:schemeClr val="accent6"/>
                </a:solidFill>
              </a:rPr>
              <a:t>routes</a:t>
            </a:r>
            <a:r>
              <a:rPr lang="en-US" dirty="0"/>
              <a:t> – array of all the targets, patterns and route names</a:t>
            </a:r>
          </a:p>
          <a:p>
            <a:pPr marL="1066693" lvl="1" indent="-457200" algn="just">
              <a:buAutoNum type="arabicPeriod"/>
            </a:pPr>
            <a:r>
              <a:rPr lang="en-US" dirty="0">
                <a:solidFill>
                  <a:schemeClr val="accent6"/>
                </a:solidFill>
              </a:rPr>
              <a:t>targets</a:t>
            </a:r>
            <a:r>
              <a:rPr lang="en-US" dirty="0"/>
              <a:t> – put all the end point target with views which needs to be instantiated and nav.</a:t>
            </a:r>
          </a:p>
          <a:p>
            <a:pPr algn="just">
              <a:lnSpc>
                <a:spcPct val="150000"/>
              </a:lnSpc>
            </a:pPr>
            <a:endParaRPr lang="en-US" sz="1800" b="1" i="0" dirty="0">
              <a:solidFill>
                <a:srgbClr val="222222"/>
              </a:solidFill>
              <a:effectLst/>
              <a:latin typeface="Calibri (Body)"/>
            </a:endParaRPr>
          </a:p>
          <a:p>
            <a:pPr algn="just">
              <a:lnSpc>
                <a:spcPct val="150000"/>
              </a:lnSpc>
            </a:pPr>
            <a:r>
              <a:rPr lang="en-US" sz="1800" b="1" i="0" dirty="0">
                <a:solidFill>
                  <a:schemeClr val="accent6"/>
                </a:solidFill>
                <a:effectLst/>
                <a:latin typeface="Calibri (Body)"/>
              </a:rPr>
              <a:t>Sap.m.routing.Router</a:t>
            </a:r>
            <a:r>
              <a:rPr lang="en-US" sz="1800" b="0" i="0" dirty="0">
                <a:solidFill>
                  <a:schemeClr val="accent6"/>
                </a:solidFill>
                <a:effectLst/>
                <a:latin typeface="Calibri (Body)"/>
              </a:rPr>
              <a:t> </a:t>
            </a:r>
            <a:r>
              <a:rPr lang="en-US" sz="1800" b="0" i="0" dirty="0">
                <a:solidFill>
                  <a:srgbClr val="222222"/>
                </a:solidFill>
                <a:effectLst/>
                <a:latin typeface="Calibri (Body)"/>
              </a:rPr>
              <a:t>is the class used for Routing and Navigation purpose in SAP UI5 framework.</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Pattern</a:t>
            </a:r>
            <a:r>
              <a:rPr lang="en-US" sz="1800" b="1" dirty="0">
                <a:solidFill>
                  <a:srgbClr val="222222"/>
                </a:solidFill>
                <a:effectLst/>
                <a:latin typeface="Calibri (Body)"/>
              </a:rPr>
              <a:t>”</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name</a:t>
            </a:r>
            <a:r>
              <a:rPr lang="en-US" sz="1800" b="1" dirty="0">
                <a:solidFill>
                  <a:srgbClr val="222222"/>
                </a:solidFill>
                <a:effectLst/>
                <a:latin typeface="Calibri (Body)"/>
              </a:rPr>
              <a:t>”</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target</a:t>
            </a:r>
            <a:r>
              <a:rPr lang="en-US" sz="1800" b="1" dirty="0">
                <a:solidFill>
                  <a:srgbClr val="222222"/>
                </a:solidFill>
                <a:effectLst/>
                <a:latin typeface="Calibri (Body)"/>
              </a:rPr>
              <a: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022759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Routing Implementation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Now we need to implement routing in our existing application, for that we have to follow the Steps provided in the previous slides.</a:t>
            </a:r>
          </a:p>
          <a:p>
            <a:r>
              <a:rPr lang="en-US" dirty="0"/>
              <a:t>We also have to change the navigation in our View1 controller, and make it according to the Router, for that we have to get the router object in the View1 controller and then navigate to the view using the </a:t>
            </a:r>
            <a:r>
              <a:rPr lang="en-US" dirty="0">
                <a:solidFill>
                  <a:schemeClr val="accent6"/>
                </a:solidFill>
              </a:rPr>
              <a:t>navTo()</a:t>
            </a:r>
            <a:r>
              <a:rPr lang="en-US" dirty="0"/>
              <a:t> function.</a:t>
            </a:r>
          </a:p>
          <a:p>
            <a:r>
              <a:rPr lang="en-US" dirty="0"/>
              <a:t>To get the router object in View1 controller</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getOwnerComponent</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getRouter</a:t>
            </a:r>
            <a:r>
              <a:rPr lang="en-US" b="0" dirty="0">
                <a:solidFill>
                  <a:srgbClr val="000000"/>
                </a:solidFill>
                <a:effectLst/>
                <a:latin typeface="Consolas" panose="020B0609020204030204" pitchFamily="49" charset="0"/>
              </a:rPr>
              <a:t>();</a:t>
            </a:r>
          </a:p>
          <a:p>
            <a:r>
              <a:rPr lang="en-US" dirty="0"/>
              <a:t>To navigate to the View2</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navTo</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"loadMyV2"</a:t>
            </a:r>
            <a:r>
              <a:rPr lang="en-US" b="0" dirty="0">
                <a:solidFill>
                  <a:srgbClr val="000000"/>
                </a:solidFill>
                <a:effectLst/>
                <a:latin typeface="Consolas" panose="020B0609020204030204" pitchFamily="49" charset="0"/>
              </a:rPr>
              <a:t>);</a:t>
            </a:r>
            <a:endParaRPr lang="en-US" dirty="0"/>
          </a:p>
          <a:p>
            <a:endParaRPr lang="en-US" dirty="0"/>
          </a:p>
          <a:p>
            <a:r>
              <a:rPr lang="en-US" dirty="0"/>
              <a:t>Code Links:</a:t>
            </a:r>
          </a:p>
          <a:p>
            <a:pPr marL="285750" indent="-285750">
              <a:buFontTx/>
              <a:buChar char="-"/>
            </a:pPr>
            <a:r>
              <a:rPr lang="en-US" dirty="0"/>
              <a:t>manifest.json</a:t>
            </a:r>
          </a:p>
          <a:p>
            <a:pPr marL="285750" indent="-285750">
              <a:buFontTx/>
              <a:buChar char="-"/>
            </a:pPr>
            <a:r>
              <a:rPr lang="en-US" dirty="0"/>
              <a:t>Component.js</a:t>
            </a:r>
          </a:p>
          <a:p>
            <a:pPr marL="285750" indent="-285750">
              <a:buFontTx/>
              <a:buChar char="-"/>
            </a:pPr>
            <a:r>
              <a:rPr lang="en-US" dirty="0"/>
              <a:t>View1.controller.js</a:t>
            </a:r>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773F88C-2094-42D2-B546-1D90556E992D}"/>
              </a:ext>
            </a:extLst>
          </p:cNvPr>
          <p:cNvPicPr>
            <a:picLocks noChangeAspect="1"/>
          </p:cNvPicPr>
          <p:nvPr/>
        </p:nvPicPr>
        <p:blipFill>
          <a:blip r:embed="rId3"/>
          <a:stretch>
            <a:fillRect/>
          </a:stretch>
        </p:blipFill>
        <p:spPr>
          <a:xfrm>
            <a:off x="2823588" y="3956213"/>
            <a:ext cx="4312118" cy="2214513"/>
          </a:xfrm>
          <a:prstGeom prst="rect">
            <a:avLst/>
          </a:prstGeom>
          <a:ln/>
        </p:spPr>
        <p:style>
          <a:lnRef idx="2">
            <a:schemeClr val="dk1"/>
          </a:lnRef>
          <a:fillRef idx="1">
            <a:schemeClr val="lt1"/>
          </a:fillRef>
          <a:effectRef idx="0">
            <a:schemeClr val="dk1"/>
          </a:effectRef>
          <a:fontRef idx="minor">
            <a:schemeClr val="dk1"/>
          </a:fontRef>
        </p:style>
      </p:pic>
      <p:pic>
        <p:nvPicPr>
          <p:cNvPr id="1026" name="Picture 2">
            <a:extLst>
              <a:ext uri="{FF2B5EF4-FFF2-40B4-BE49-F238E27FC236}">
                <a16:creationId xmlns:a16="http://schemas.microsoft.com/office/drawing/2014/main" id="{557276CC-AA08-4254-82C2-6FC727B4D0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8118" y="3962450"/>
            <a:ext cx="4312118" cy="2208276"/>
          </a:xfrm>
          <a:prstGeom prst="rect">
            <a:avLst/>
          </a:prstGeom>
          <a:ln/>
        </p:spPr>
        <p:style>
          <a:lnRef idx="2">
            <a:schemeClr val="dk1"/>
          </a:lnRef>
          <a:fillRef idx="1">
            <a:schemeClr val="lt1"/>
          </a:fillRef>
          <a:effectRef idx="0">
            <a:schemeClr val="dk1"/>
          </a:effectRef>
          <a:fontRef idx="minor">
            <a:schemeClr val="dk1"/>
          </a:fontRef>
        </p:style>
      </p:pic>
      <p:sp>
        <p:nvSpPr>
          <p:cNvPr id="6" name="Arrow: Right 5">
            <a:extLst>
              <a:ext uri="{FF2B5EF4-FFF2-40B4-BE49-F238E27FC236}">
                <a16:creationId xmlns:a16="http://schemas.microsoft.com/office/drawing/2014/main" id="{36221ED0-2C4A-4F47-8203-70026FAB79DF}"/>
              </a:ext>
            </a:extLst>
          </p:cNvPr>
          <p:cNvSpPr/>
          <p:nvPr/>
        </p:nvSpPr>
        <p:spPr>
          <a:xfrm>
            <a:off x="6832879" y="5024176"/>
            <a:ext cx="934497" cy="30145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875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no: 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solidFill>
                  <a:schemeClr val="accent6"/>
                </a:solidFill>
              </a:rPr>
              <a:t>Route Match Handler</a:t>
            </a:r>
            <a:r>
              <a:rPr lang="en-US" dirty="0"/>
              <a:t>: It is a function which gets triggered every time when Route, End Point, Hash Tag Changes.</a:t>
            </a:r>
          </a:p>
          <a:p>
            <a:r>
              <a:rPr lang="en-US" dirty="0"/>
              <a:t>Now using the route match handler we will load the data of the selected fruit.</a:t>
            </a:r>
          </a:p>
          <a:p>
            <a:endParaRPr lang="en-US" dirty="0"/>
          </a:p>
          <a:p>
            <a:r>
              <a:rPr lang="en-US" dirty="0"/>
              <a:t>Code Link:- </a:t>
            </a:r>
          </a:p>
          <a:p>
            <a:pPr marL="285750" indent="-285750">
              <a:buFontTx/>
              <a:buChar char="-"/>
            </a:pPr>
            <a:r>
              <a:rPr lang="en-US" dirty="0"/>
              <a:t>View1.controller.js</a:t>
            </a:r>
          </a:p>
          <a:p>
            <a:pPr marL="285750" indent="-285750">
              <a:buFontTx/>
              <a:buChar char="-"/>
            </a:pPr>
            <a:r>
              <a:rPr lang="en-US" dirty="0"/>
              <a:t>View2.controller.js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03F51C3-13C1-4E8C-9124-B66C38665759}"/>
              </a:ext>
            </a:extLst>
          </p:cNvPr>
          <p:cNvPicPr>
            <a:picLocks noChangeAspect="1"/>
          </p:cNvPicPr>
          <p:nvPr/>
        </p:nvPicPr>
        <p:blipFill>
          <a:blip r:embed="rId3"/>
          <a:stretch>
            <a:fillRect/>
          </a:stretch>
        </p:blipFill>
        <p:spPr>
          <a:xfrm>
            <a:off x="3577212" y="1971313"/>
            <a:ext cx="8102321" cy="415254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78247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Sap.m.Table (Responsive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in the second section of the icon tab filter bar we will add a Responsive table containing the Supplier Data.</a:t>
            </a:r>
          </a:p>
          <a:p>
            <a:r>
              <a:rPr lang="en-US" dirty="0"/>
              <a:t>Along with that we will add a button in the Header of the table to add a new column.</a:t>
            </a:r>
          </a:p>
          <a:p>
            <a:r>
              <a:rPr lang="en-US" dirty="0"/>
              <a:t>And on select of a row in the table the table path will be shown in alert message.</a:t>
            </a:r>
          </a:p>
          <a:p>
            <a:endParaRPr lang="en-US" dirty="0"/>
          </a:p>
          <a:p>
            <a:r>
              <a:rPr lang="en-US" dirty="0"/>
              <a:t>Code Link:-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EFD782-5630-42D9-BFE1-37932B41683F}"/>
              </a:ext>
            </a:extLst>
          </p:cNvPr>
          <p:cNvPicPr>
            <a:picLocks noChangeAspect="1"/>
          </p:cNvPicPr>
          <p:nvPr/>
        </p:nvPicPr>
        <p:blipFill>
          <a:blip r:embed="rId3"/>
          <a:stretch>
            <a:fillRect/>
          </a:stretch>
        </p:blipFill>
        <p:spPr>
          <a:xfrm>
            <a:off x="4867583" y="1962252"/>
            <a:ext cx="6555823" cy="417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6436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60" dirty="0">
                <a:latin typeface="Cooper Black" panose="0208090404030B020404" pitchFamily="18" charset="0"/>
              </a:rPr>
              <a:t>Hands – on: Drill Down from Table and Nav Back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we drill down to a new screen where we will show the supplier data for that we will create a new supplier view.</a:t>
            </a:r>
          </a:p>
          <a:p>
            <a:r>
              <a:rPr lang="en-US" dirty="0"/>
              <a:t>Along with that we will also add the back button login to go back using a nav button on the supplier view.</a:t>
            </a:r>
          </a:p>
          <a:p>
            <a:endParaRPr lang="en-US" dirty="0"/>
          </a:p>
          <a:p>
            <a:endParaRPr lang="en-US" dirty="0"/>
          </a:p>
          <a:p>
            <a:r>
              <a:rPr lang="en-US" dirty="0"/>
              <a:t>Code Link:- </a:t>
            </a:r>
          </a:p>
          <a:p>
            <a:pPr marL="285750" indent="-285750">
              <a:buFontTx/>
              <a:buChar char="-"/>
            </a:pPr>
            <a:r>
              <a:rPr lang="en-US" dirty="0"/>
              <a:t>View2.controller.js</a:t>
            </a:r>
          </a:p>
          <a:p>
            <a:pPr marL="285750" indent="-285750">
              <a:buFontTx/>
              <a:buChar char="-"/>
            </a:pPr>
            <a:r>
              <a:rPr lang="en-US" dirty="0"/>
              <a:t>Supplier.view.xml</a:t>
            </a:r>
          </a:p>
          <a:p>
            <a:pPr marL="285750" indent="-285750">
              <a:buFontTx/>
              <a:buChar char="-"/>
            </a:pPr>
            <a:r>
              <a:rPr lang="en-US" dirty="0"/>
              <a:t>Supplier.controller.js</a:t>
            </a:r>
          </a:p>
          <a:p>
            <a:pPr marL="285750" indent="-285750">
              <a:buFontTx/>
              <a:buChar char="-"/>
            </a:pPr>
            <a:r>
              <a:rPr lang="en-US" dirty="0"/>
              <a:t>BaseController.js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F1E60072-46A7-445D-98E0-5FA57AB0A86E}"/>
              </a:ext>
            </a:extLst>
          </p:cNvPr>
          <p:cNvSpPr txBox="1"/>
          <p:nvPr/>
        </p:nvSpPr>
        <p:spPr>
          <a:xfrm>
            <a:off x="261764" y="3949435"/>
            <a:ext cx="6390246" cy="646331"/>
          </a:xfrm>
          <a:prstGeom prst="rect">
            <a:avLst/>
          </a:prstGeom>
          <a:noFill/>
        </p:spPr>
        <p:txBody>
          <a:bodyPr wrap="square">
            <a:spAutoFit/>
          </a:bodyPr>
          <a:lstStyle/>
          <a:p>
            <a:r>
              <a:rPr lang="en-US" dirty="0"/>
              <a:t>The nav back logic is written in BaseController so that it can be used at multiple places.</a:t>
            </a:r>
          </a:p>
        </p:txBody>
      </p:sp>
      <p:pic>
        <p:nvPicPr>
          <p:cNvPr id="5" name="Picture 4">
            <a:extLst>
              <a:ext uri="{FF2B5EF4-FFF2-40B4-BE49-F238E27FC236}">
                <a16:creationId xmlns:a16="http://schemas.microsoft.com/office/drawing/2014/main" id="{7F5E0D93-6A63-4DBE-AB60-FB587D700E3E}"/>
              </a:ext>
            </a:extLst>
          </p:cNvPr>
          <p:cNvPicPr>
            <a:picLocks noChangeAspect="1"/>
          </p:cNvPicPr>
          <p:nvPr/>
        </p:nvPicPr>
        <p:blipFill>
          <a:blip r:embed="rId3"/>
          <a:stretch>
            <a:fillRect/>
          </a:stretch>
        </p:blipFill>
        <p:spPr>
          <a:xfrm>
            <a:off x="7412464" y="1557737"/>
            <a:ext cx="4150076" cy="253915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F4BD88D8-3985-4668-9A6B-EFA69378C1C0}"/>
              </a:ext>
            </a:extLst>
          </p:cNvPr>
          <p:cNvPicPr>
            <a:picLocks noChangeAspect="1"/>
          </p:cNvPicPr>
          <p:nvPr/>
        </p:nvPicPr>
        <p:blipFill>
          <a:blip r:embed="rId4"/>
          <a:stretch>
            <a:fillRect/>
          </a:stretch>
        </p:blipFill>
        <p:spPr>
          <a:xfrm>
            <a:off x="7471317" y="4685736"/>
            <a:ext cx="4091223" cy="1816835"/>
          </a:xfrm>
          <a:prstGeom prst="rect">
            <a:avLst/>
          </a:prstGeom>
        </p:spPr>
        <p:style>
          <a:lnRef idx="2">
            <a:schemeClr val="dk1"/>
          </a:lnRef>
          <a:fillRef idx="1">
            <a:schemeClr val="lt1"/>
          </a:fillRef>
          <a:effectRef idx="0">
            <a:schemeClr val="dk1"/>
          </a:effectRef>
          <a:fontRef idx="minor">
            <a:schemeClr val="dk1"/>
          </a:fontRef>
        </p:style>
      </p:pic>
      <p:sp>
        <p:nvSpPr>
          <p:cNvPr id="10" name="Arrow: Down 9">
            <a:extLst>
              <a:ext uri="{FF2B5EF4-FFF2-40B4-BE49-F238E27FC236}">
                <a16:creationId xmlns:a16="http://schemas.microsoft.com/office/drawing/2014/main" id="{78D3234D-44D8-42DE-A2BE-1058B4AF2FB0}"/>
              </a:ext>
            </a:extLst>
          </p:cNvPr>
          <p:cNvSpPr/>
          <p:nvPr/>
        </p:nvSpPr>
        <p:spPr>
          <a:xfrm>
            <a:off x="9321914" y="4023164"/>
            <a:ext cx="390028" cy="7363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648992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23160</TotalTime>
  <Words>2028</Words>
  <Application>Microsoft Office PowerPoint</Application>
  <PresentationFormat>Widescreen</PresentationFormat>
  <Paragraphs>225</Paragraphs>
  <Slides>22</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72 Black</vt:lpstr>
      <vt:lpstr>Arial</vt:lpstr>
      <vt:lpstr>Calibri</vt:lpstr>
      <vt:lpstr>Calibri (Body)</vt:lpstr>
      <vt:lpstr>Calibri Light</vt:lpstr>
      <vt:lpstr>Consolas</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747</cp:revision>
  <dcterms:created xsi:type="dcterms:W3CDTF">2016-07-10T03:33:26Z</dcterms:created>
  <dcterms:modified xsi:type="dcterms:W3CDTF">2022-12-05T06:28:40Z</dcterms:modified>
</cp:coreProperties>
</file>